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7"/>
  </p:notesMasterIdLst>
  <p:sldIdLst>
    <p:sldId id="257" r:id="rId2"/>
    <p:sldId id="736" r:id="rId3"/>
    <p:sldId id="822" r:id="rId4"/>
    <p:sldId id="832" r:id="rId5"/>
    <p:sldId id="831" r:id="rId6"/>
    <p:sldId id="833" r:id="rId7"/>
    <p:sldId id="818" r:id="rId8"/>
    <p:sldId id="834" r:id="rId9"/>
    <p:sldId id="835" r:id="rId10"/>
    <p:sldId id="819" r:id="rId11"/>
    <p:sldId id="836" r:id="rId12"/>
    <p:sldId id="850" r:id="rId13"/>
    <p:sldId id="852" r:id="rId14"/>
    <p:sldId id="851" r:id="rId15"/>
    <p:sldId id="820" r:id="rId16"/>
    <p:sldId id="837" r:id="rId17"/>
    <p:sldId id="843" r:id="rId18"/>
    <p:sldId id="844" r:id="rId19"/>
    <p:sldId id="821" r:id="rId20"/>
    <p:sldId id="845" r:id="rId21"/>
    <p:sldId id="846" r:id="rId22"/>
    <p:sldId id="847" r:id="rId23"/>
    <p:sldId id="848" r:id="rId24"/>
    <p:sldId id="849" r:id="rId25"/>
    <p:sldId id="7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4" autoAdjust="0"/>
    <p:restoredTop sz="96391" autoAdjust="0"/>
  </p:normalViewPr>
  <p:slideViewPr>
    <p:cSldViewPr snapToGrid="0">
      <p:cViewPr varScale="1">
        <p:scale>
          <a:sx n="54" d="100"/>
          <a:sy n="54" d="100"/>
        </p:scale>
        <p:origin x="44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8D523-4D3D-4F11-8579-2B4BF489780F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0B82E-EF7D-4A61-B6BF-9954BCE8A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2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3221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11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91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12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76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13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87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14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47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1711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16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40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17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36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18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0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3289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20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1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3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51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21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70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22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39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23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526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24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6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4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30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5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604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6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4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04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8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19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  <a:pPr eaLnBrk="1" hangingPunct="1"/>
              <a:t>9</a:t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71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60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622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08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>
            <a:extLst>
              <a:ext uri="{FF2B5EF4-FFF2-40B4-BE49-F238E27FC236}">
                <a16:creationId xmlns:a16="http://schemas.microsoft.com/office/drawing/2014/main" id="{97F35A0B-FE2F-4668-904C-CC63AD1F0FC2}"/>
              </a:ext>
            </a:extLst>
          </p:cNvPr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0D81BFD-B01F-4BB2-897E-BCF698B4D939}"/>
              </a:ext>
            </a:extLst>
          </p:cNvPr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1146976 w 12192000"/>
              <a:gd name="connsiteY3" fmla="*/ 187933 h 1487914"/>
              <a:gd name="connsiteX4" fmla="*/ 11921298 w 12192000"/>
              <a:gd name="connsiteY4" fmla="*/ 53786 h 1487914"/>
              <a:gd name="connsiteX5" fmla="*/ 12192000 w 12192000"/>
              <a:gd name="connsiteY5" fmla="*/ 0 h 1487914"/>
              <a:gd name="connsiteX6" fmla="*/ 12192000 w 12192000"/>
              <a:gd name="connsiteY6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1146976 w 12192000"/>
              <a:gd name="connsiteY3" fmla="*/ 187933 h 1487914"/>
              <a:gd name="connsiteX4" fmla="*/ 11921298 w 12192000"/>
              <a:gd name="connsiteY4" fmla="*/ 53786 h 1487914"/>
              <a:gd name="connsiteX5" fmla="*/ 12192000 w 12192000"/>
              <a:gd name="connsiteY5" fmla="*/ 0 h 1487914"/>
              <a:gd name="connsiteX6" fmla="*/ 12192000 w 12192000"/>
              <a:gd name="connsiteY6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1146976 w 12192000"/>
              <a:gd name="connsiteY3" fmla="*/ 187933 h 1487914"/>
              <a:gd name="connsiteX4" fmla="*/ 11921298 w 12192000"/>
              <a:gd name="connsiteY4" fmla="*/ 53786 h 1487914"/>
              <a:gd name="connsiteX5" fmla="*/ 12192000 w 12192000"/>
              <a:gd name="connsiteY5" fmla="*/ 0 h 1487914"/>
              <a:gd name="connsiteX6" fmla="*/ 12192000 w 12192000"/>
              <a:gd name="connsiteY6" fmla="*/ 1487914 h 1487914"/>
              <a:gd name="connsiteX0" fmla="*/ 12192000 w 12366837"/>
              <a:gd name="connsiteY0" fmla="*/ 1560914 h 1560914"/>
              <a:gd name="connsiteX1" fmla="*/ 0 w 12366837"/>
              <a:gd name="connsiteY1" fmla="*/ 1560914 h 1560914"/>
              <a:gd name="connsiteX2" fmla="*/ 0 w 12366837"/>
              <a:gd name="connsiteY2" fmla="*/ 537687 h 1560914"/>
              <a:gd name="connsiteX3" fmla="*/ 11146976 w 12366837"/>
              <a:gd name="connsiteY3" fmla="*/ 260933 h 1560914"/>
              <a:gd name="connsiteX4" fmla="*/ 12192000 w 12366837"/>
              <a:gd name="connsiteY4" fmla="*/ 73000 h 1560914"/>
              <a:gd name="connsiteX5" fmla="*/ 12192000 w 12366837"/>
              <a:gd name="connsiteY5" fmla="*/ 1560914 h 1560914"/>
              <a:gd name="connsiteX0" fmla="*/ 12192000 w 12192000"/>
              <a:gd name="connsiteY0" fmla="*/ 1575972 h 1575972"/>
              <a:gd name="connsiteX1" fmla="*/ 0 w 12192000"/>
              <a:gd name="connsiteY1" fmla="*/ 1575972 h 1575972"/>
              <a:gd name="connsiteX2" fmla="*/ 0 w 12192000"/>
              <a:gd name="connsiteY2" fmla="*/ 552745 h 1575972"/>
              <a:gd name="connsiteX3" fmla="*/ 11146976 w 12192000"/>
              <a:gd name="connsiteY3" fmla="*/ 275991 h 1575972"/>
              <a:gd name="connsiteX4" fmla="*/ 12192000 w 12192000"/>
              <a:gd name="connsiteY4" fmla="*/ 88058 h 1575972"/>
              <a:gd name="connsiteX5" fmla="*/ 12192000 w 12192000"/>
              <a:gd name="connsiteY5" fmla="*/ 1575972 h 1575972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12192000 w 12192000"/>
              <a:gd name="connsiteY3" fmla="*/ 0 h 1487914"/>
              <a:gd name="connsiteX4" fmla="*/ 12192000 w 12192000"/>
              <a:gd name="connsiteY4" fmla="*/ 1487914 h 14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49DFC0-FAEE-4545-9C02-DA31A7AFB7A0}"/>
              </a:ext>
            </a:extLst>
          </p:cNvPr>
          <p:cNvGrpSpPr/>
          <p:nvPr userDrawn="1"/>
        </p:nvGrpSpPr>
        <p:grpSpPr>
          <a:xfrm>
            <a:off x="-423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>
              <a:extLst>
                <a:ext uri="{FF2B5EF4-FFF2-40B4-BE49-F238E27FC236}">
                  <a16:creationId xmlns:a16="http://schemas.microsoft.com/office/drawing/2014/main" id="{ECD6A4BE-4C40-4FCB-A980-DE2DC4E997E3}"/>
                </a:ext>
              </a:extLst>
            </p:cNvPr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>
              <a:extLst>
                <a:ext uri="{FF2B5EF4-FFF2-40B4-BE49-F238E27FC236}">
                  <a16:creationId xmlns:a16="http://schemas.microsoft.com/office/drawing/2014/main" id="{78751DE8-0FF8-49B0-B7A7-EDEB91E34469}"/>
                </a:ext>
              </a:extLst>
            </p:cNvPr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73E777E-90D5-46F1-9FF2-51FCA1148F8B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4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33" userDrawn="1">
          <p15:clr>
            <a:srgbClr val="F26B43"/>
          </p15:clr>
        </p15:guide>
        <p15:guide id="2" pos="3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E03129-D463-4B10-8CF0-21D129D00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9F823EF-0721-448F-B5C1-B945375231E6}"/>
              </a:ext>
            </a:extLst>
          </p:cNvPr>
          <p:cNvGrpSpPr/>
          <p:nvPr/>
        </p:nvGrpSpPr>
        <p:grpSpPr>
          <a:xfrm>
            <a:off x="0" y="326866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842A79C-4014-419F-939E-93F9E3B2379D}"/>
                </a:ext>
              </a:extLst>
            </p:cNvPr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ED815D2-6843-4633-BFAB-D0B4D03CA4A4}"/>
                </a:ext>
              </a:extLst>
            </p:cNvPr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D333133-B779-4DA1-80BA-DF6BFCB972EA}"/>
              </a:ext>
            </a:extLst>
          </p:cNvPr>
          <p:cNvSpPr txBox="1"/>
          <p:nvPr/>
        </p:nvSpPr>
        <p:spPr>
          <a:xfrm>
            <a:off x="480391" y="5850910"/>
            <a:ext cx="4570482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4*4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脉动阵列设计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PB20000328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杨博涵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791BA2-8CEC-4F32-AD60-C7C15DC4AB94}"/>
              </a:ext>
            </a:extLst>
          </p:cNvPr>
          <p:cNvSpPr txBox="1"/>
          <p:nvPr/>
        </p:nvSpPr>
        <p:spPr>
          <a:xfrm>
            <a:off x="480391" y="5143024"/>
            <a:ext cx="5314275" cy="70788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sz="4000" dirty="0" smtClean="0">
                <a:sym typeface="微软雅黑" panose="020B0503020204020204" pitchFamily="34" charset="-122"/>
              </a:rPr>
              <a:t>芯片设计实践结题报告</a:t>
            </a:r>
            <a:endParaRPr lang="zh-CN" altLang="en-US" sz="4000" dirty="0"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18BAC-6356-4FB8-8E6D-78B4F48E89D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0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A42B26-93C5-4FAD-8DD9-14925EF1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1422A7-7A7C-476D-A7B7-3AA70DACB57F}"/>
              </a:ext>
            </a:extLst>
          </p:cNvPr>
          <p:cNvSpPr txBox="1"/>
          <p:nvPr/>
        </p:nvSpPr>
        <p:spPr>
          <a:xfrm>
            <a:off x="5463251" y="579960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A2A689-CC1F-48B0-B558-F6F92EE0087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629" y="1839071"/>
            <a:ext cx="2457187" cy="3735830"/>
            <a:chOff x="6000054" y="1857594"/>
            <a:chExt cx="2457187" cy="3735830"/>
          </a:xfrm>
        </p:grpSpPr>
        <p:sp>
          <p:nvSpPr>
            <p:cNvPr id="72" name="矩形 71"/>
            <p:cNvSpPr/>
            <p:nvPr/>
          </p:nvSpPr>
          <p:spPr>
            <a:xfrm>
              <a:off x="6000054" y="3595233"/>
              <a:ext cx="316801" cy="3168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246653" y="3550633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电路实现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000056" y="2734101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7223127" y="1857594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设计背景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6000055" y="1901213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8443" y="4373058"/>
              <a:ext cx="122879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仿真结果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06214" y="4373058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223127" y="5193314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后续步骤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72CFEB0-B4FD-40B3-B11A-5FB9438588BE}"/>
                </a:ext>
              </a:extLst>
            </p:cNvPr>
            <p:cNvSpPr/>
            <p:nvPr/>
          </p:nvSpPr>
          <p:spPr>
            <a:xfrm>
              <a:off x="6000056" y="5219240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5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A65773-96DF-49DC-8357-08B5827E4E9C}"/>
                </a:ext>
              </a:extLst>
            </p:cNvPr>
            <p:cNvSpPr/>
            <p:nvPr/>
          </p:nvSpPr>
          <p:spPr>
            <a:xfrm>
              <a:off x="7223127" y="2730377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设计方案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5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12417" y="590586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源代码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3466" y="1522685"/>
            <a:ext cx="478214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源代码由</a:t>
            </a:r>
            <a:r>
              <a:rPr lang="en-US" altLang="zh-CN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array.v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controller.v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pe.v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shift_buffer.v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systolic_array_wrapper.v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控制器为三段式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FSM</a:t>
            </a:r>
          </a:p>
          <a:p>
            <a:pPr>
              <a:lnSpc>
                <a:spcPct val="150000"/>
              </a:lnSpc>
            </a:pP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STATE_IDLE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STATE_LOAD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STATE_PUMP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STATE_OUT</a:t>
            </a:r>
          </a:p>
          <a:p>
            <a:pPr>
              <a:lnSpc>
                <a:spcPct val="150000"/>
              </a:lnSpc>
            </a:pP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简单的数据流才能体现</a:t>
            </a: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systolic array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zh-CN" alt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7" y="1383108"/>
            <a:ext cx="5891427" cy="44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12417" y="590586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约束条件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8906" y="1333842"/>
            <a:ext cx="107095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时序约束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Clk_period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40ns   (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约束，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Hold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r>
              <a:rPr lang="zh-CN" altLang="en-US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通过添加</a:t>
            </a:r>
            <a:r>
              <a:rPr lang="en-US" altLang="zh-CN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成功满足，没有时序违例，全部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met)</a:t>
            </a:r>
          </a:p>
          <a:p>
            <a:pPr>
              <a:lnSpc>
                <a:spcPct val="150000"/>
              </a:lnSpc>
            </a:pP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78" y="2322352"/>
            <a:ext cx="6385339" cy="39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1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12417" y="590586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参数设置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9393" y="2234918"/>
            <a:ext cx="44280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floorplan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固定宽高比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电源网约束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调整直至电源网不被</a:t>
            </a: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vdd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vss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pad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阻挡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794" y="1016542"/>
            <a:ext cx="4211867" cy="22934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31" y="3327840"/>
            <a:ext cx="5503230" cy="29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12417" y="590586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芯片接口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95579" y="1796705"/>
            <a:ext cx="478214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</a:p>
          <a:p>
            <a:pPr>
              <a:lnSpc>
                <a:spcPct val="150000"/>
              </a:lnSpc>
            </a:pP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Clk_p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rstn_p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En_p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使能信号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Ack_p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工作完成信号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P_shift_in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输入数据（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P_shift_out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输出数据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17" y="1772996"/>
            <a:ext cx="4857820" cy="33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A42B26-93C5-4FAD-8DD9-14925EF1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1422A7-7A7C-476D-A7B7-3AA70DACB57F}"/>
              </a:ext>
            </a:extLst>
          </p:cNvPr>
          <p:cNvSpPr txBox="1"/>
          <p:nvPr/>
        </p:nvSpPr>
        <p:spPr>
          <a:xfrm>
            <a:off x="5463251" y="579960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A2A689-CC1F-48B0-B558-F6F92EE0087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316857" y="1869593"/>
            <a:ext cx="2979018" cy="3705308"/>
            <a:chOff x="6000054" y="1888116"/>
            <a:chExt cx="2979018" cy="3705308"/>
          </a:xfrm>
        </p:grpSpPr>
        <p:sp>
          <p:nvSpPr>
            <p:cNvPr id="74" name="矩形 73"/>
            <p:cNvSpPr/>
            <p:nvPr/>
          </p:nvSpPr>
          <p:spPr>
            <a:xfrm>
              <a:off x="6000056" y="2734101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7228443" y="3553579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电路实现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6000054" y="3526876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8443" y="4373058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仿真结果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00054" y="1901382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223127" y="5193314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后续步骤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72CFEB0-B4FD-40B3-B11A-5FB9438588BE}"/>
                </a:ext>
              </a:extLst>
            </p:cNvPr>
            <p:cNvSpPr/>
            <p:nvPr/>
          </p:nvSpPr>
          <p:spPr>
            <a:xfrm>
              <a:off x="6000056" y="5219240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5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A65773-96DF-49DC-8357-08B5827E4E9C}"/>
                </a:ext>
              </a:extLst>
            </p:cNvPr>
            <p:cNvSpPr/>
            <p:nvPr/>
          </p:nvSpPr>
          <p:spPr>
            <a:xfrm>
              <a:off x="7223127" y="2708823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设计方案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03494" y="4399663"/>
              <a:ext cx="316801" cy="3168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213548" y="1888116"/>
              <a:ext cx="1765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设计背景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6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81991" y="590586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仿真结果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3711" y="1478020"/>
            <a:ext cx="91652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=  	1 2 3 4</a:t>
            </a: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2 3 4 </a:t>
            </a: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2 3 4</a:t>
            </a:r>
          </a:p>
          <a:p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2 3 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endParaRPr lang="pt-BR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=  	1 1 1 1</a:t>
            </a:r>
          </a:p>
          <a:p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2 2 2 2 </a:t>
            </a:r>
          </a:p>
          <a:p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3 3 3 3</a:t>
            </a:r>
          </a:p>
          <a:p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4 4 4 4</a:t>
            </a:r>
          </a:p>
          <a:p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A*B 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pt-BR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	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30 30 30</a:t>
            </a: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	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30 30 30 </a:t>
            </a: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	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30 30 30</a:t>
            </a: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	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30 30 30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321" y="1245879"/>
            <a:ext cx="7950132" cy="38345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76360" y="5173950"/>
            <a:ext cx="6096000" cy="12899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T=40~120为load阶段，数据在装载进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移位寄存器T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=120~440为注入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=440~500为输出阶段，将4*4的矩阵C输出</a:t>
            </a:r>
          </a:p>
        </p:txBody>
      </p:sp>
      <p:sp>
        <p:nvSpPr>
          <p:cNvPr id="7" name="矩形 6"/>
          <p:cNvSpPr/>
          <p:nvPr/>
        </p:nvSpPr>
        <p:spPr>
          <a:xfrm>
            <a:off x="3737113" y="4244009"/>
            <a:ext cx="8150087" cy="546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49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81991" y="590586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仿真结果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3711" y="1478020"/>
            <a:ext cx="91652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= 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1 1 1 1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1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0 0 1     		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1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0 0 1    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1 1 1 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= 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12 14 16 18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20 22 24 26 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28 30 32 34	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36 38 40 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</a:t>
            </a:r>
          </a:p>
          <a:p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A*B 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pt-BR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		96 104 112 120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48 52 56 60	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48 52 56 60	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96 104 112 120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321" y="1268369"/>
            <a:ext cx="7950132" cy="37895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37113" y="4244009"/>
            <a:ext cx="8150087" cy="546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51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81991" y="590586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仿真结果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3711" y="1478020"/>
            <a:ext cx="91652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= 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0 3 6 9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15 18 21    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27 30 33    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39 42 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</a:p>
          <a:p>
            <a:pPr lvl="1"/>
            <a:endParaRPr lang="pt-BR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= 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2 0 0 1	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0 2 1 0	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0 1 2 0	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1 0 0 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lvl="1"/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A*B </a:t>
            </a:r>
            <a:r>
              <a:rPr lang="pt-BR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pt-BR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		9 12 15 18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45 48 51 54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81 84 87 90	</a:t>
            </a:r>
            <a:endParaRPr lang="pt-BR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117 120 123 126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90" y="1478020"/>
            <a:ext cx="7950132" cy="38100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37112" y="4472609"/>
            <a:ext cx="8150087" cy="546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10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A42B26-93C5-4FAD-8DD9-14925EF1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1422A7-7A7C-476D-A7B7-3AA70DACB57F}"/>
              </a:ext>
            </a:extLst>
          </p:cNvPr>
          <p:cNvSpPr txBox="1"/>
          <p:nvPr/>
        </p:nvSpPr>
        <p:spPr>
          <a:xfrm>
            <a:off x="5463251" y="579960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A2A689-CC1F-48B0-B558-F6F92EE0087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89450" y="1834293"/>
            <a:ext cx="2457187" cy="3733865"/>
            <a:chOff x="6000054" y="1859559"/>
            <a:chExt cx="2457187" cy="3733865"/>
          </a:xfrm>
        </p:grpSpPr>
        <p:sp>
          <p:nvSpPr>
            <p:cNvPr id="72" name="矩形 71"/>
            <p:cNvSpPr/>
            <p:nvPr/>
          </p:nvSpPr>
          <p:spPr>
            <a:xfrm>
              <a:off x="6000054" y="5234968"/>
              <a:ext cx="316801" cy="3168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5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223127" y="1859559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设计背景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6000056" y="2734101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7228443" y="3553579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电路实现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6000054" y="3526876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8443" y="4373058"/>
              <a:ext cx="122879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仿真结果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06214" y="4373058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223127" y="5193314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后续步骤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72CFEB0-B4FD-40B3-B11A-5FB9438588BE}"/>
                </a:ext>
              </a:extLst>
            </p:cNvPr>
            <p:cNvSpPr/>
            <p:nvPr/>
          </p:nvSpPr>
          <p:spPr>
            <a:xfrm>
              <a:off x="6000054" y="1905617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A65773-96DF-49DC-8357-08B5827E4E9C}"/>
                </a:ext>
              </a:extLst>
            </p:cNvPr>
            <p:cNvSpPr/>
            <p:nvPr/>
          </p:nvSpPr>
          <p:spPr>
            <a:xfrm>
              <a:off x="7223127" y="2730377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设计方案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2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A42B26-93C5-4FAD-8DD9-14925EF1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1422A7-7A7C-476D-A7B7-3AA70DACB57F}"/>
              </a:ext>
            </a:extLst>
          </p:cNvPr>
          <p:cNvSpPr txBox="1"/>
          <p:nvPr/>
        </p:nvSpPr>
        <p:spPr>
          <a:xfrm>
            <a:off x="5463251" y="579960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A2A689-CC1F-48B0-B558-F6F92EE0087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89450" y="1904934"/>
            <a:ext cx="2457187" cy="3733865"/>
            <a:chOff x="6000054" y="1859559"/>
            <a:chExt cx="2457187" cy="3733865"/>
          </a:xfrm>
        </p:grpSpPr>
        <p:sp>
          <p:nvSpPr>
            <p:cNvPr id="72" name="矩形 71"/>
            <p:cNvSpPr/>
            <p:nvPr/>
          </p:nvSpPr>
          <p:spPr>
            <a:xfrm>
              <a:off x="6000056" y="1901214"/>
              <a:ext cx="316801" cy="3168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223127" y="1859559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设计背景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000056" y="2734101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7228443" y="3553579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电路实现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6000054" y="3526876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8443" y="4373058"/>
              <a:ext cx="122879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仿真结果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06214" y="4373058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223127" y="5193314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后续步骤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72CFEB0-B4FD-40B3-B11A-5FB9438588BE}"/>
                </a:ext>
              </a:extLst>
            </p:cNvPr>
            <p:cNvSpPr/>
            <p:nvPr/>
          </p:nvSpPr>
          <p:spPr>
            <a:xfrm>
              <a:off x="6000056" y="5219240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5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A65773-96DF-49DC-8357-08B5827E4E9C}"/>
                </a:ext>
              </a:extLst>
            </p:cNvPr>
            <p:cNvSpPr/>
            <p:nvPr/>
          </p:nvSpPr>
          <p:spPr>
            <a:xfrm>
              <a:off x="7223127" y="2730377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设计方案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0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81991" y="590586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综合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0120" y="1395476"/>
            <a:ext cx="35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array synthesis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51" y="1844321"/>
            <a:ext cx="8217679" cy="42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81991" y="590586"/>
            <a:ext cx="10972800" cy="533400"/>
          </a:xfrm>
        </p:spPr>
        <p:txBody>
          <a:bodyPr/>
          <a:lstStyle/>
          <a:p>
            <a:r>
              <a:rPr lang="zh-CN" altLang="en-US" sz="2800" b="1" dirty="0">
                <a:sym typeface="微软雅黑" panose="020B0503020204020204" pitchFamily="34" charset="-122"/>
              </a:rPr>
              <a:t>布局布线</a:t>
            </a:r>
          </a:p>
        </p:txBody>
      </p:sp>
      <p:sp>
        <p:nvSpPr>
          <p:cNvPr id="6" name="矩形 5"/>
          <p:cNvSpPr/>
          <p:nvPr/>
        </p:nvSpPr>
        <p:spPr>
          <a:xfrm>
            <a:off x="1121702" y="1358424"/>
            <a:ext cx="9165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版图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已通过时序、</a:t>
            </a:r>
            <a:r>
              <a:rPr lang="en-US" altLang="zh-CN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lvs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11" y="1842923"/>
            <a:ext cx="4993875" cy="45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12417" y="461688"/>
            <a:ext cx="10972800" cy="533400"/>
          </a:xfrm>
        </p:spPr>
        <p:txBody>
          <a:bodyPr/>
          <a:lstStyle/>
          <a:p>
            <a:r>
              <a:rPr lang="zh-CN" altLang="en-US" sz="2800" b="1" dirty="0">
                <a:sym typeface="微软雅黑" panose="020B0503020204020204" pitchFamily="34" charset="-122"/>
              </a:rPr>
              <a:t>面积报告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56" y="1397256"/>
            <a:ext cx="7445149" cy="467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482600" y="501133"/>
            <a:ext cx="10972800" cy="533400"/>
          </a:xfrm>
        </p:spPr>
        <p:txBody>
          <a:bodyPr/>
          <a:lstStyle/>
          <a:p>
            <a:r>
              <a:rPr lang="en-US" altLang="zh-CN" sz="2800" b="1" dirty="0">
                <a:sym typeface="微软雅黑" panose="020B0503020204020204" pitchFamily="34" charset="-122"/>
              </a:rPr>
              <a:t>release</a:t>
            </a:r>
            <a:r>
              <a:rPr lang="zh-CN" altLang="en-US" sz="2800" b="1" dirty="0" smtClean="0">
                <a:sym typeface="微软雅黑" panose="020B0503020204020204" pitchFamily="34" charset="-122"/>
              </a:rPr>
              <a:t>阶段   </a:t>
            </a:r>
            <a:r>
              <a:rPr lang="en-US" altLang="zh-CN" sz="2800" b="1" dirty="0" err="1" smtClean="0">
                <a:sym typeface="微软雅黑" panose="020B0503020204020204" pitchFamily="34" charset="-122"/>
              </a:rPr>
              <a:t>oa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0611" y="1512747"/>
            <a:ext cx="10556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添加了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bonding pad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guard 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，并在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mentor </a:t>
            </a:r>
            <a:r>
              <a:rPr lang="en-US" altLang="zh-CN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calibre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上进行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DRC, ant, LVS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验证，已全部通过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52" y="2037522"/>
            <a:ext cx="5211877" cy="43313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1" y="2037522"/>
            <a:ext cx="4626824" cy="43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9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42234" y="590586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实验已完成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1945" y="1598219"/>
            <a:ext cx="9165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版图已经通过所有检查，现已提交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97" y="2811116"/>
            <a:ext cx="8496781" cy="216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6C8E139-6F24-4D2C-8E42-4C44E138156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41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5E9F65E-B396-4A97-B130-B9A77EE08609}"/>
              </a:ext>
            </a:extLst>
          </p:cNvPr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3720AC70-6329-4EC8-BC2A-A413D6317EBE}"/>
                </a:ext>
              </a:extLst>
            </p:cNvPr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683B3BE-7017-4283-9708-128F0BE3ADE0}"/>
                </a:ext>
              </a:extLst>
            </p:cNvPr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B29B564-2786-4802-8423-6A331BB437F8}"/>
              </a:ext>
            </a:extLst>
          </p:cNvPr>
          <p:cNvSpPr txBox="1"/>
          <p:nvPr/>
        </p:nvSpPr>
        <p:spPr>
          <a:xfrm>
            <a:off x="1302302" y="5760321"/>
            <a:ext cx="619180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杨博涵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4*4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脉动阵列设计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0" y="5279901"/>
            <a:ext cx="2228139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微软雅黑" panose="020B0503020204020204" pitchFamily="34" charset="-122"/>
              </a:rPr>
              <a:t>谢谢聆听</a:t>
            </a:r>
            <a:endParaRPr lang="en-US" altLang="zh-CN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65A7A0-44EE-4A8F-9870-492F04B0DD8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32295" y="511384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脉动阵列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889972" y="1599675"/>
            <a:ext cx="4666002" cy="3416320"/>
          </a:xfrm>
          <a:prstGeom prst="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脉动阵列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systolic array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）是一种由计算单元（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PE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）构成的阵列结构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所有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的处理单元同时并行地对流经它的数据进行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处理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只有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阵列的“边界”处理单元与外界进行通信 </a:t>
            </a:r>
            <a:endParaRPr lang="en-US" altLang="zh-CN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阵列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和处理单元的结构简单、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规则，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非常适合超大规模集成电路的设计和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制造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54" y="1044784"/>
            <a:ext cx="440116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2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32295" y="511384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阵列运行原理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1824" y="1453112"/>
            <a:ext cx="9165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左矩阵和右矩阵按一定模式流入，计算结果位置不动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20" y="1911896"/>
            <a:ext cx="5846706" cy="44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32295" y="511384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脉动阵列优势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1945" y="2099156"/>
            <a:ext cx="64107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1982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T. 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Kung "Why 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systolic architectures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?“</a:t>
            </a:r>
          </a:p>
          <a:p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Simple and regular design</a:t>
            </a:r>
          </a:p>
          <a:p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Concurrency and communication</a:t>
            </a:r>
          </a:p>
          <a:p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Balancing computation with </a:t>
            </a: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设计上的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se1-mm.cn.bing.net/th/id/OIP-C.-yKqEnI2PobI2FAJ8-W7TgAAAA?pid=ImgDet&amp;r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11" y="1434474"/>
            <a:ext cx="3271393" cy="3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423111" y="5554185"/>
            <a:ext cx="358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Prof</a:t>
            </a:r>
            <a:r>
              <a:rPr lang="en-US" altLang="zh-CN" dirty="0"/>
              <a:t>.</a:t>
            </a:r>
            <a:r>
              <a:rPr lang="en-US" altLang="zh-CN" dirty="0" smtClean="0"/>
              <a:t> </a:t>
            </a:r>
            <a:r>
              <a:rPr lang="en-US" altLang="zh-CN" dirty="0"/>
              <a:t>H. T. Kung </a:t>
            </a:r>
            <a:r>
              <a:rPr lang="en-US" altLang="zh-CN" dirty="0" smtClean="0"/>
              <a:t>      Harvard EECS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76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12417" y="461688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工业应用</a:t>
            </a:r>
            <a:r>
              <a:rPr lang="en-US" altLang="zh-CN" sz="2800" b="1" dirty="0" smtClean="0">
                <a:sym typeface="微软雅黑" panose="020B0503020204020204" pitchFamily="34" charset="-122"/>
              </a:rPr>
              <a:t>——TPU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1824" y="1453112"/>
            <a:ext cx="9165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  2017   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中心服务器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端神经网络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加速张量处理器     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TPUv1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7" y="1957236"/>
            <a:ext cx="5912711" cy="44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-6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A42B26-93C5-4FAD-8DD9-14925EF1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1" y="2059615"/>
            <a:ext cx="5013408" cy="258565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1422A7-7A7C-476D-A7B7-3AA70DACB57F}"/>
              </a:ext>
            </a:extLst>
          </p:cNvPr>
          <p:cNvSpPr txBox="1"/>
          <p:nvPr/>
        </p:nvSpPr>
        <p:spPr>
          <a:xfrm>
            <a:off x="5463251" y="579960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A2A689-CC1F-48B0-B558-F6F92EE0087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03" y="308267"/>
            <a:ext cx="1397000" cy="1397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629" y="1870334"/>
            <a:ext cx="2457187" cy="3768465"/>
            <a:chOff x="6000054" y="1824959"/>
            <a:chExt cx="2457187" cy="3768465"/>
          </a:xfrm>
        </p:grpSpPr>
        <p:sp>
          <p:nvSpPr>
            <p:cNvPr id="72" name="矩形 71"/>
            <p:cNvSpPr/>
            <p:nvPr/>
          </p:nvSpPr>
          <p:spPr>
            <a:xfrm>
              <a:off x="6008516" y="2730377"/>
              <a:ext cx="316801" cy="3168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237548" y="2688881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设计方案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008516" y="1901213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7228443" y="3553579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电路实现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6000054" y="3526876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8443" y="4373058"/>
              <a:ext cx="122879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仿真结果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06214" y="4373058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223127" y="5193314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后续步骤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72CFEB0-B4FD-40B3-B11A-5FB9438588BE}"/>
                </a:ext>
              </a:extLst>
            </p:cNvPr>
            <p:cNvSpPr/>
            <p:nvPr/>
          </p:nvSpPr>
          <p:spPr>
            <a:xfrm>
              <a:off x="6000056" y="5219240"/>
              <a:ext cx="316801" cy="3168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5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A65773-96DF-49DC-8357-08B5827E4E9C}"/>
                </a:ext>
              </a:extLst>
            </p:cNvPr>
            <p:cNvSpPr/>
            <p:nvPr/>
          </p:nvSpPr>
          <p:spPr>
            <a:xfrm>
              <a:off x="7223127" y="1824959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</a:t>
              </a: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9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12417" y="461688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基本架构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3468" y="1373599"/>
            <a:ext cx="5259220" cy="502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左矩阵从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左向右流动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，右矩阵从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上往下流动，乘积保留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当中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，以供下个继续作为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操作数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等到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所有的数据全部计算完毕后，再将数据打拍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取出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同时，要实现正确的矩阵运算，数据进入脉动阵列需要调整好形式，并且按照一定的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-&gt;	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数据缓存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和寄存器构成，寄存器包括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寄存器、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寄存器、输出寄存器，每个时钟计算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output=A*</a:t>
            </a:r>
            <a:r>
              <a:rPr lang="en-US" altLang="zh-CN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B+output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02" y="2185602"/>
            <a:ext cx="5091272" cy="25951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093611" y="4936124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 element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8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>
          <a:xfrm>
            <a:off x="512417" y="461688"/>
            <a:ext cx="10972800" cy="533400"/>
          </a:xfrm>
        </p:spPr>
        <p:txBody>
          <a:bodyPr/>
          <a:lstStyle/>
          <a:p>
            <a:r>
              <a:rPr lang="zh-CN" altLang="en-US" sz="2800" b="1" dirty="0" smtClean="0">
                <a:sym typeface="微软雅黑" panose="020B0503020204020204" pitchFamily="34" charset="-122"/>
              </a:rPr>
              <a:t>参数规范</a:t>
            </a:r>
            <a:endParaRPr lang="zh-CN" altLang="en-US" sz="2800" b="1" dirty="0"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1641" y="1433233"/>
            <a:ext cx="9165298" cy="502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准备区规格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区有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两个，大小为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7*4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的移位寄存器阵列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一次顺序访存一行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4*2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个数，然后交由准备区后进行下一次访存，一切由控制器控制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一次对每个矩阵的每一单元同时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一个元素，则带宽是 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8unit/</a:t>
            </a:r>
            <a:r>
              <a:rPr lang="en-US" altLang="zh-CN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clk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矩阵的物理存储排布是关于竖直轴对称，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矩阵的物理存储排布是关于水平轴对称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里最好是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列优先，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行优先，这样是连续取址的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规格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矩阵流入，输出固定的方法，在最后提取输出到缓存区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8bitMAC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采用流水化，短连线的方式</a:t>
            </a:r>
          </a:p>
        </p:txBody>
      </p:sp>
    </p:spTree>
    <p:extLst>
      <p:ext uri="{BB962C8B-B14F-4D97-AF65-F5344CB8AC3E}">
        <p14:creationId xmlns:p14="http://schemas.microsoft.com/office/powerpoint/2010/main" val="79113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4CA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</TotalTime>
  <Words>696</Words>
  <Application>Microsoft Office PowerPoint</Application>
  <PresentationFormat>宽屏</PresentationFormat>
  <Paragraphs>206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黑体</vt:lpstr>
      <vt:lpstr>微软雅黑</vt:lpstr>
      <vt:lpstr>Arial</vt:lpstr>
      <vt:lpstr>Calibri</vt:lpstr>
      <vt:lpstr>Office Theme</vt:lpstr>
      <vt:lpstr>PowerPoint 演示文稿</vt:lpstr>
      <vt:lpstr>PowerPoint 演示文稿</vt:lpstr>
      <vt:lpstr>脉动阵列</vt:lpstr>
      <vt:lpstr>阵列运行原理</vt:lpstr>
      <vt:lpstr>脉动阵列优势</vt:lpstr>
      <vt:lpstr>工业应用——TPU</vt:lpstr>
      <vt:lpstr>PowerPoint 演示文稿</vt:lpstr>
      <vt:lpstr>基本架构</vt:lpstr>
      <vt:lpstr>参数规范</vt:lpstr>
      <vt:lpstr>PowerPoint 演示文稿</vt:lpstr>
      <vt:lpstr>源代码</vt:lpstr>
      <vt:lpstr>约束条件</vt:lpstr>
      <vt:lpstr>参数设置</vt:lpstr>
      <vt:lpstr>芯片接口</vt:lpstr>
      <vt:lpstr>PowerPoint 演示文稿</vt:lpstr>
      <vt:lpstr>仿真结果</vt:lpstr>
      <vt:lpstr>仿真结果</vt:lpstr>
      <vt:lpstr>仿真结果</vt:lpstr>
      <vt:lpstr>PowerPoint 演示文稿</vt:lpstr>
      <vt:lpstr>综合</vt:lpstr>
      <vt:lpstr>布局布线</vt:lpstr>
      <vt:lpstr>面积报告</vt:lpstr>
      <vt:lpstr>release阶段   oa</vt:lpstr>
      <vt:lpstr>实验已完成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peaterq</dc:creator>
  <cp:lastModifiedBy>STARKer-first</cp:lastModifiedBy>
  <cp:revision>143</cp:revision>
  <dcterms:created xsi:type="dcterms:W3CDTF">2019-06-09T06:58:57Z</dcterms:created>
  <dcterms:modified xsi:type="dcterms:W3CDTF">2023-03-05T13:50:28Z</dcterms:modified>
</cp:coreProperties>
</file>